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45"/>
  </p:normalViewPr>
  <p:slideViewPr>
    <p:cSldViewPr snapToGrid="0" snapToObjects="1">
      <p:cViewPr varScale="1">
        <p:scale>
          <a:sx n="139" d="100"/>
          <a:sy n="139" d="100"/>
        </p:scale>
        <p:origin x="1032" y="4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2491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The topic of Jesus' Hebrew name and its proper transliteration is frequently discussed in both religious and linguistic circles. In this teaching, we will explore the origin of the name, its linguistic development, and why Yeshua is a more accurate transliteration than Yahshua.</a:t>
            </a: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Let's start at the beginning — the original Hebrew name and where it comes from.</a:t>
            </a: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The name Yeshua — spelled yod, shin, vav, ayin in Hebrew — is derived from the longer form Yehoshua — spelled yod, he, vav, shin, vav, ayin. Yehoshua means 'Yahweh saves.' This is the full, original form of the name.</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Yehoshua was a common Hebrew name in ancient Israel. The most well-known person to bear this name was Joshua — the successor of Moses — who led Israel into the Promised Land.</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Over time, the name Yehoshua was shortened to Yeshua. This happened in the post-exilic period — that is, after the Babylonian exile. This was a common linguistic trend in Hebrew where names were naturally abbreviated. So by the time of the Second Temple period, Yeshua was the more typical form used in everyday speech.</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Now let's trace how the name moved from Hebrew into Greek — because that's where the name Jesus actually comes from.</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When the Hebrew Bible was translated into Greek — in what we call the Septuagint — the name Yeshua was rendered as Iēsous. And later, when the New Testament was written in Greek, this same form was used. So everywhere you see 'Jesus' in the New Testament, the underlying Greek is Iēsous.</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Now, you might wonder why the name sounds so different. The reason is that Greek doesn't have the 'sh' sound that exists in Hebrew. So the translators had to approximate it with a simple 's' sound. That's how 'Yeshua' became 'Iēsous.' Additionally, Greek grammar required an 's' at the end of masculine names, which is why it ends with 'ous.'</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This Greek form — Iēsous — became the standard in early believing communities because Greek was the common language of the entire Eastern Mediterranean. It was the language of commerce, culture, and communication. So naturally, the Greek form of the name became the one that spread.</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5F3EE"/>
        </a:solidFill>
        <a:effectLst/>
      </p:bgPr>
    </p:bg>
    <p:spTree>
      <p:nvGrpSpPr>
        <p:cNvPr id="1" name=""/>
        <p:cNvGrpSpPr/>
        <p:nvPr/>
      </p:nvGrpSpPr>
      <p:grpSpPr>
        <a:xfrm>
          <a:off x="0" y="0"/>
          <a:ext cx="0" cy="0"/>
          <a:chOff x="0" y="0"/>
          <a:chExt cx="0" cy="0"/>
        </a:xfrm>
      </p:grpSpPr>
      <p:sp>
        <p:nvSpPr>
          <p:cNvPr id="2" name="TextBox 1"/>
          <p:cNvSpPr txBox="1"/>
          <p:nvPr/>
        </p:nvSpPr>
        <p:spPr>
          <a:xfrm>
            <a:off x="1371600" y="914400"/>
            <a:ext cx="6400800" cy="1828800"/>
          </a:xfrm>
          <a:prstGeom prst="rect">
            <a:avLst/>
          </a:prstGeom>
          <a:noFill/>
        </p:spPr>
        <p:txBody>
          <a:bodyPr wrap="square" anchor="ctr">
            <a:spAutoFit/>
          </a:bodyPr>
          <a:lstStyle/>
          <a:p>
            <a:pPr algn="ctr"/>
            <a:r>
              <a:rPr sz="1300" b="0" i="1">
                <a:solidFill>
                  <a:srgbClr val="666666"/>
                </a:solidFill>
                <a:latin typeface="Calibri"/>
              </a:rPr>
              <a:t>Ancient Hebrew text on aged parchment with warm golden light illuminating the letters, sacred and scholarly atmosphere, close-up of Hebrew script with soft depth of field, warm brown and gold tones, cinematic style</a:t>
            </a:r>
          </a:p>
        </p:txBody>
      </p:sp>
      <p:sp>
        <p:nvSpPr>
          <p:cNvPr id="3" name="Rectangle 2"/>
          <p:cNvSpPr/>
          <p:nvPr/>
        </p:nvSpPr>
        <p:spPr>
          <a:xfrm>
            <a:off x="0" y="3922776"/>
            <a:ext cx="9144000" cy="1220724"/>
          </a:xfrm>
          <a:prstGeom prst="rect">
            <a:avLst/>
          </a:prstGeom>
          <a:solidFill>
            <a:srgbClr val="1A1A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3922776"/>
            <a:ext cx="9144000" cy="36576"/>
          </a:xfrm>
          <a:prstGeom prst="rect">
            <a:avLst/>
          </a:prstGeom>
          <a:solidFill>
            <a:srgbClr val="C9A84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155448" y="4032504"/>
            <a:ext cx="8668512" cy="1014984"/>
          </a:xfrm>
          <a:prstGeom prst="rect">
            <a:avLst/>
          </a:prstGeom>
          <a:noFill/>
        </p:spPr>
        <p:txBody>
          <a:bodyPr wrap="square" anchor="t">
            <a:spAutoFit/>
          </a:bodyPr>
          <a:lstStyle/>
          <a:p>
            <a:pPr algn="l"/>
            <a:r>
              <a:rPr sz="3000" b="1" i="0">
                <a:solidFill>
                  <a:srgbClr val="FFFFFF"/>
                </a:solidFill>
                <a:latin typeface="Georgia"/>
              </a:rPr>
              <a:t>Yehoshua vs "Yahshua"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A1A2E"/>
        </a:solidFill>
        <a:effectLst/>
      </p:bgPr>
    </p:bg>
    <p:spTree>
      <p:nvGrpSpPr>
        <p:cNvPr id="1" name=""/>
        <p:cNvGrpSpPr/>
        <p:nvPr/>
      </p:nvGrpSpPr>
      <p:grpSpPr>
        <a:xfrm>
          <a:off x="0" y="0"/>
          <a:ext cx="0" cy="0"/>
          <a:chOff x="0" y="0"/>
          <a:chExt cx="0" cy="0"/>
        </a:xfrm>
      </p:grpSpPr>
      <p:sp>
        <p:nvSpPr>
          <p:cNvPr id="2" name="TextBox 1"/>
          <p:cNvSpPr txBox="1"/>
          <p:nvPr/>
        </p:nvSpPr>
        <p:spPr>
          <a:xfrm>
            <a:off x="914400" y="1645920"/>
            <a:ext cx="7315200" cy="1097280"/>
          </a:xfrm>
          <a:prstGeom prst="rect">
            <a:avLst/>
          </a:prstGeom>
          <a:noFill/>
        </p:spPr>
        <p:txBody>
          <a:bodyPr wrap="square" anchor="ctr">
            <a:spAutoFit/>
          </a:bodyPr>
          <a:lstStyle/>
          <a:p>
            <a:pPr algn="ctr"/>
            <a:r>
              <a:rPr sz="3600" b="1" i="0">
                <a:solidFill>
                  <a:srgbClr val="FFFFFF"/>
                </a:solidFill>
                <a:latin typeface="Georgia"/>
              </a:rPr>
              <a:t>1. Origins of the Name in Hebrew</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5F3EE"/>
        </a:solidFill>
        <a:effectLst/>
      </p:bgPr>
    </p:bg>
    <p:spTree>
      <p:nvGrpSpPr>
        <p:cNvPr id="1" name=""/>
        <p:cNvGrpSpPr/>
        <p:nvPr/>
      </p:nvGrpSpPr>
      <p:grpSpPr>
        <a:xfrm>
          <a:off x="0" y="0"/>
          <a:ext cx="0" cy="0"/>
          <a:chOff x="0" y="0"/>
          <a:chExt cx="0" cy="0"/>
        </a:xfrm>
      </p:grpSpPr>
      <p:sp>
        <p:nvSpPr>
          <p:cNvPr id="2" name="Rectangle 1"/>
          <p:cNvSpPr/>
          <p:nvPr/>
        </p:nvSpPr>
        <p:spPr>
          <a:xfrm>
            <a:off x="0" y="365760"/>
            <a:ext cx="54864" cy="4411980"/>
          </a:xfrm>
          <a:prstGeom prst="rect">
            <a:avLst/>
          </a:prstGeom>
          <a:solidFill>
            <a:srgbClr val="C9A84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365760"/>
            <a:ext cx="8229600" cy="731520"/>
          </a:xfrm>
          <a:prstGeom prst="rect">
            <a:avLst/>
          </a:prstGeom>
          <a:noFill/>
        </p:spPr>
        <p:txBody>
          <a:bodyPr wrap="square" anchor="b">
            <a:spAutoFit/>
          </a:bodyPr>
          <a:lstStyle/>
          <a:p>
            <a:pPr algn="l"/>
            <a:r>
              <a:rPr sz="3000" b="1" i="0">
                <a:solidFill>
                  <a:srgbClr val="8B6F2E"/>
                </a:solidFill>
                <a:latin typeface="Georgia"/>
              </a:rPr>
              <a:t>Yeshua Comes from Yehoshua</a:t>
            </a:r>
          </a:p>
        </p:txBody>
      </p:sp>
      <p:sp>
        <p:nvSpPr>
          <p:cNvPr id="4" name="TextBox 3"/>
          <p:cNvSpPr txBox="1"/>
          <p:nvPr/>
        </p:nvSpPr>
        <p:spPr>
          <a:xfrm>
            <a:off x="457200" y="1280160"/>
            <a:ext cx="8229600" cy="3474720"/>
          </a:xfrm>
          <a:prstGeom prst="rect">
            <a:avLst/>
          </a:prstGeom>
          <a:noFill/>
        </p:spPr>
        <p:txBody>
          <a:bodyPr wrap="square" anchor="t">
            <a:spAutoFit/>
          </a:bodyPr>
          <a:lstStyle/>
          <a:p>
            <a:pPr algn="l"/>
            <a:r>
              <a:rPr sz="2400" b="0" i="0">
                <a:solidFill>
                  <a:srgbClr val="2D2D2D"/>
                </a:solidFill>
                <a:latin typeface="Calibri"/>
              </a:rPr>
              <a:t>The name יֵשׁוּעַ (Yeshua) is derived from יְהוֹשׁוּעַ (Yehoshua), meaning "Yahweh saves."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5F3EE"/>
        </a:solidFill>
        <a:effectLst/>
      </p:bgPr>
    </p:bg>
    <p:spTree>
      <p:nvGrpSpPr>
        <p:cNvPr id="1" name=""/>
        <p:cNvGrpSpPr/>
        <p:nvPr/>
      </p:nvGrpSpPr>
      <p:grpSpPr>
        <a:xfrm>
          <a:off x="0" y="0"/>
          <a:ext cx="0" cy="0"/>
          <a:chOff x="0" y="0"/>
          <a:chExt cx="0" cy="0"/>
        </a:xfrm>
      </p:grpSpPr>
      <p:sp>
        <p:nvSpPr>
          <p:cNvPr id="2" name="Rectangle 1"/>
          <p:cNvSpPr/>
          <p:nvPr/>
        </p:nvSpPr>
        <p:spPr>
          <a:xfrm>
            <a:off x="0" y="365760"/>
            <a:ext cx="54864" cy="4411980"/>
          </a:xfrm>
          <a:prstGeom prst="rect">
            <a:avLst/>
          </a:prstGeom>
          <a:solidFill>
            <a:srgbClr val="C9A84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365760"/>
            <a:ext cx="8229600" cy="731520"/>
          </a:xfrm>
          <a:prstGeom prst="rect">
            <a:avLst/>
          </a:prstGeom>
          <a:noFill/>
        </p:spPr>
        <p:txBody>
          <a:bodyPr wrap="square" anchor="b">
            <a:spAutoFit/>
          </a:bodyPr>
          <a:lstStyle/>
          <a:p>
            <a:pPr algn="l"/>
            <a:r>
              <a:rPr sz="3000" b="1" i="0">
                <a:solidFill>
                  <a:srgbClr val="8B6F2E"/>
                </a:solidFill>
                <a:latin typeface="Georgia"/>
              </a:rPr>
              <a:t>A Common Hebrew Name</a:t>
            </a:r>
          </a:p>
        </p:txBody>
      </p:sp>
      <p:sp>
        <p:nvSpPr>
          <p:cNvPr id="4" name="TextBox 3"/>
          <p:cNvSpPr txBox="1"/>
          <p:nvPr/>
        </p:nvSpPr>
        <p:spPr>
          <a:xfrm>
            <a:off x="457200" y="1280160"/>
            <a:ext cx="8229600" cy="3474720"/>
          </a:xfrm>
          <a:prstGeom prst="rect">
            <a:avLst/>
          </a:prstGeom>
          <a:noFill/>
        </p:spPr>
        <p:txBody>
          <a:bodyPr wrap="square" anchor="t">
            <a:spAutoFit/>
          </a:bodyPr>
          <a:lstStyle/>
          <a:p>
            <a:pPr algn="l"/>
            <a:r>
              <a:rPr sz="2400" b="0" i="0">
                <a:solidFill>
                  <a:srgbClr val="2D2D2D"/>
                </a:solidFill>
                <a:latin typeface="Calibri"/>
              </a:rPr>
              <a:t>Yehoshua was a common Hebrew name in ancient Israel, borne by figures such as Joshua, the successor of Moses.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5F3EE"/>
        </a:solidFill>
        <a:effectLst/>
      </p:bgPr>
    </p:bg>
    <p:spTree>
      <p:nvGrpSpPr>
        <p:cNvPr id="1" name=""/>
        <p:cNvGrpSpPr/>
        <p:nvPr/>
      </p:nvGrpSpPr>
      <p:grpSpPr>
        <a:xfrm>
          <a:off x="0" y="0"/>
          <a:ext cx="0" cy="0"/>
          <a:chOff x="0" y="0"/>
          <a:chExt cx="0" cy="0"/>
        </a:xfrm>
      </p:grpSpPr>
      <p:sp>
        <p:nvSpPr>
          <p:cNvPr id="2" name="Rectangle 1"/>
          <p:cNvSpPr/>
          <p:nvPr/>
        </p:nvSpPr>
        <p:spPr>
          <a:xfrm>
            <a:off x="0" y="365760"/>
            <a:ext cx="54864" cy="4411980"/>
          </a:xfrm>
          <a:prstGeom prst="rect">
            <a:avLst/>
          </a:prstGeom>
          <a:solidFill>
            <a:srgbClr val="C9A84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365760"/>
            <a:ext cx="8229600" cy="731520"/>
          </a:xfrm>
          <a:prstGeom prst="rect">
            <a:avLst/>
          </a:prstGeom>
          <a:noFill/>
        </p:spPr>
        <p:txBody>
          <a:bodyPr wrap="square" anchor="b">
            <a:spAutoFit/>
          </a:bodyPr>
          <a:lstStyle/>
          <a:p>
            <a:pPr algn="l"/>
            <a:r>
              <a:rPr sz="3000" b="1" i="0">
                <a:solidFill>
                  <a:srgbClr val="8B6F2E"/>
                </a:solidFill>
                <a:latin typeface="Georgia"/>
              </a:rPr>
              <a:t>Shortened to Yeshua in Post-Exilic Times</a:t>
            </a:r>
          </a:p>
        </p:txBody>
      </p:sp>
      <p:sp>
        <p:nvSpPr>
          <p:cNvPr id="4" name="TextBox 3"/>
          <p:cNvSpPr txBox="1"/>
          <p:nvPr/>
        </p:nvSpPr>
        <p:spPr>
          <a:xfrm>
            <a:off x="457200" y="1280160"/>
            <a:ext cx="8229600" cy="3474720"/>
          </a:xfrm>
          <a:prstGeom prst="rect">
            <a:avLst/>
          </a:prstGeom>
          <a:noFill/>
        </p:spPr>
        <p:txBody>
          <a:bodyPr wrap="square" anchor="t">
            <a:spAutoFit/>
          </a:bodyPr>
          <a:lstStyle/>
          <a:p>
            <a:pPr algn="l"/>
            <a:r>
              <a:rPr sz="2400" b="0" i="0">
                <a:solidFill>
                  <a:srgbClr val="2D2D2D"/>
                </a:solidFill>
                <a:latin typeface="Calibri"/>
              </a:rPr>
              <a:t>Over time, Yehoshua became shortened to Yeshua in post-exilic times, reflecting a common linguistic trend in Hebrew where names were abbreviated. During the Second Temple period, Yeshua was the more typical form used.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A1A2E"/>
        </a:solidFill>
        <a:effectLst/>
      </p:bgPr>
    </p:bg>
    <p:spTree>
      <p:nvGrpSpPr>
        <p:cNvPr id="1" name=""/>
        <p:cNvGrpSpPr/>
        <p:nvPr/>
      </p:nvGrpSpPr>
      <p:grpSpPr>
        <a:xfrm>
          <a:off x="0" y="0"/>
          <a:ext cx="0" cy="0"/>
          <a:chOff x="0" y="0"/>
          <a:chExt cx="0" cy="0"/>
        </a:xfrm>
      </p:grpSpPr>
      <p:sp>
        <p:nvSpPr>
          <p:cNvPr id="2" name="TextBox 1"/>
          <p:cNvSpPr txBox="1"/>
          <p:nvPr/>
        </p:nvSpPr>
        <p:spPr>
          <a:xfrm>
            <a:off x="914400" y="1645920"/>
            <a:ext cx="7315200" cy="1097280"/>
          </a:xfrm>
          <a:prstGeom prst="rect">
            <a:avLst/>
          </a:prstGeom>
          <a:noFill/>
        </p:spPr>
        <p:txBody>
          <a:bodyPr wrap="square" anchor="ctr">
            <a:spAutoFit/>
          </a:bodyPr>
          <a:lstStyle/>
          <a:p>
            <a:pPr algn="ctr"/>
            <a:r>
              <a:rPr sz="3600" b="1" i="0">
                <a:solidFill>
                  <a:srgbClr val="FFFFFF"/>
                </a:solidFill>
                <a:latin typeface="Georgia"/>
              </a:rPr>
              <a:t>2. Transliteration from Hebrew to Greek</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5F3EE"/>
        </a:solidFill>
        <a:effectLst/>
      </p:bgPr>
    </p:bg>
    <p:spTree>
      <p:nvGrpSpPr>
        <p:cNvPr id="1" name=""/>
        <p:cNvGrpSpPr/>
        <p:nvPr/>
      </p:nvGrpSpPr>
      <p:grpSpPr>
        <a:xfrm>
          <a:off x="0" y="0"/>
          <a:ext cx="0" cy="0"/>
          <a:chOff x="0" y="0"/>
          <a:chExt cx="0" cy="0"/>
        </a:xfrm>
      </p:grpSpPr>
      <p:sp>
        <p:nvSpPr>
          <p:cNvPr id="2" name="Rectangle 1"/>
          <p:cNvSpPr/>
          <p:nvPr/>
        </p:nvSpPr>
        <p:spPr>
          <a:xfrm>
            <a:off x="0" y="365760"/>
            <a:ext cx="54864" cy="4411980"/>
          </a:xfrm>
          <a:prstGeom prst="rect">
            <a:avLst/>
          </a:prstGeom>
          <a:solidFill>
            <a:srgbClr val="C9A84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365760"/>
            <a:ext cx="8229600" cy="731520"/>
          </a:xfrm>
          <a:prstGeom prst="rect">
            <a:avLst/>
          </a:prstGeom>
          <a:noFill/>
        </p:spPr>
        <p:txBody>
          <a:bodyPr wrap="square" anchor="b">
            <a:spAutoFit/>
          </a:bodyPr>
          <a:lstStyle/>
          <a:p>
            <a:pPr algn="l"/>
            <a:r>
              <a:rPr sz="3000" b="1" i="0">
                <a:solidFill>
                  <a:srgbClr val="8B6F2E"/>
                </a:solidFill>
                <a:latin typeface="Georgia"/>
              </a:rPr>
              <a:t>Yeshua Rendered as Iēsous in Greek</a:t>
            </a:r>
          </a:p>
        </p:txBody>
      </p:sp>
      <p:sp>
        <p:nvSpPr>
          <p:cNvPr id="4" name="TextBox 3"/>
          <p:cNvSpPr txBox="1"/>
          <p:nvPr/>
        </p:nvSpPr>
        <p:spPr>
          <a:xfrm>
            <a:off x="457200" y="1280160"/>
            <a:ext cx="8229600" cy="3474720"/>
          </a:xfrm>
          <a:prstGeom prst="rect">
            <a:avLst/>
          </a:prstGeom>
          <a:noFill/>
        </p:spPr>
        <p:txBody>
          <a:bodyPr wrap="square" anchor="t">
            <a:spAutoFit/>
          </a:bodyPr>
          <a:lstStyle/>
          <a:p>
            <a:pPr algn="l"/>
            <a:r>
              <a:rPr sz="2400" b="0" i="0">
                <a:solidFill>
                  <a:srgbClr val="2D2D2D"/>
                </a:solidFill>
                <a:latin typeface="Calibri"/>
              </a:rPr>
              <a:t>When the Hebrew Bible was translated into Greek in the Septuagint, and later when the New Testament was written, Yeshua was rendered in Greek as Ἰησοῦς (Iēsous).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5F3EE"/>
        </a:solidFill>
        <a:effectLst/>
      </p:bgPr>
    </p:bg>
    <p:spTree>
      <p:nvGrpSpPr>
        <p:cNvPr id="1" name=""/>
        <p:cNvGrpSpPr/>
        <p:nvPr/>
      </p:nvGrpSpPr>
      <p:grpSpPr>
        <a:xfrm>
          <a:off x="0" y="0"/>
          <a:ext cx="0" cy="0"/>
          <a:chOff x="0" y="0"/>
          <a:chExt cx="0" cy="0"/>
        </a:xfrm>
      </p:grpSpPr>
      <p:sp>
        <p:nvSpPr>
          <p:cNvPr id="2" name="Rectangle 1"/>
          <p:cNvSpPr/>
          <p:nvPr/>
        </p:nvSpPr>
        <p:spPr>
          <a:xfrm>
            <a:off x="0" y="365760"/>
            <a:ext cx="54864" cy="4411980"/>
          </a:xfrm>
          <a:prstGeom prst="rect">
            <a:avLst/>
          </a:prstGeom>
          <a:solidFill>
            <a:srgbClr val="C9A84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365760"/>
            <a:ext cx="8229600" cy="731520"/>
          </a:xfrm>
          <a:prstGeom prst="rect">
            <a:avLst/>
          </a:prstGeom>
          <a:noFill/>
        </p:spPr>
        <p:txBody>
          <a:bodyPr wrap="square" anchor="b">
            <a:spAutoFit/>
          </a:bodyPr>
          <a:lstStyle/>
          <a:p>
            <a:pPr algn="l"/>
            <a:r>
              <a:rPr sz="3000" b="1" i="0">
                <a:solidFill>
                  <a:srgbClr val="8B6F2E"/>
                </a:solidFill>
                <a:latin typeface="Georgia"/>
              </a:rPr>
              <a:t>Why the Change in Sound?</a:t>
            </a:r>
          </a:p>
        </p:txBody>
      </p:sp>
      <p:sp>
        <p:nvSpPr>
          <p:cNvPr id="4" name="TextBox 3"/>
          <p:cNvSpPr txBox="1"/>
          <p:nvPr/>
        </p:nvSpPr>
        <p:spPr>
          <a:xfrm>
            <a:off x="457200" y="1280160"/>
            <a:ext cx="8229600" cy="3474720"/>
          </a:xfrm>
          <a:prstGeom prst="rect">
            <a:avLst/>
          </a:prstGeom>
          <a:noFill/>
        </p:spPr>
        <p:txBody>
          <a:bodyPr wrap="square" anchor="t">
            <a:spAutoFit/>
          </a:bodyPr>
          <a:lstStyle/>
          <a:p>
            <a:pPr algn="l"/>
            <a:r>
              <a:rPr sz="2400" b="0" i="0">
                <a:solidFill>
                  <a:srgbClr val="2D2D2D"/>
                </a:solidFill>
                <a:latin typeface="Calibri"/>
              </a:rPr>
              <a:t>Greek lacks the "sh" (שׁ) sound found in Hebrew, so this sound was approximated to "s" in Greek, resulting in Iēsous. Greek grammar also required the addition of an "s" at the end of masculine names to indicate the nominative case.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5F3EE"/>
        </a:solidFill>
        <a:effectLst/>
      </p:bgPr>
    </p:bg>
    <p:spTree>
      <p:nvGrpSpPr>
        <p:cNvPr id="1" name=""/>
        <p:cNvGrpSpPr/>
        <p:nvPr/>
      </p:nvGrpSpPr>
      <p:grpSpPr>
        <a:xfrm>
          <a:off x="0" y="0"/>
          <a:ext cx="0" cy="0"/>
          <a:chOff x="0" y="0"/>
          <a:chExt cx="0" cy="0"/>
        </a:xfrm>
      </p:grpSpPr>
      <p:sp>
        <p:nvSpPr>
          <p:cNvPr id="2" name="Rectangle 1"/>
          <p:cNvSpPr/>
          <p:nvPr/>
        </p:nvSpPr>
        <p:spPr>
          <a:xfrm>
            <a:off x="0" y="365760"/>
            <a:ext cx="54864" cy="4411980"/>
          </a:xfrm>
          <a:prstGeom prst="rect">
            <a:avLst/>
          </a:prstGeom>
          <a:solidFill>
            <a:srgbClr val="C9A84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365760"/>
            <a:ext cx="8229600" cy="731520"/>
          </a:xfrm>
          <a:prstGeom prst="rect">
            <a:avLst/>
          </a:prstGeom>
          <a:noFill/>
        </p:spPr>
        <p:txBody>
          <a:bodyPr wrap="square" anchor="b">
            <a:spAutoFit/>
          </a:bodyPr>
          <a:lstStyle/>
          <a:p>
            <a:pPr algn="l"/>
            <a:r>
              <a:rPr sz="3000" b="1" i="0">
                <a:solidFill>
                  <a:srgbClr val="8B6F2E"/>
                </a:solidFill>
                <a:latin typeface="Georgia"/>
              </a:rPr>
              <a:t>Widely Accepted in Early Communities</a:t>
            </a:r>
          </a:p>
        </p:txBody>
      </p:sp>
      <p:sp>
        <p:nvSpPr>
          <p:cNvPr id="4" name="TextBox 3"/>
          <p:cNvSpPr txBox="1"/>
          <p:nvPr/>
        </p:nvSpPr>
        <p:spPr>
          <a:xfrm>
            <a:off x="457200" y="1280160"/>
            <a:ext cx="8229600" cy="3474720"/>
          </a:xfrm>
          <a:prstGeom prst="rect">
            <a:avLst/>
          </a:prstGeom>
          <a:noFill/>
        </p:spPr>
        <p:txBody>
          <a:bodyPr wrap="square" anchor="t">
            <a:spAutoFit/>
          </a:bodyPr>
          <a:lstStyle/>
          <a:p>
            <a:pPr algn="l"/>
            <a:r>
              <a:rPr sz="2400" b="0" i="0">
                <a:solidFill>
                  <a:srgbClr val="2D2D2D"/>
                </a:solidFill>
                <a:latin typeface="Calibri"/>
              </a:rPr>
              <a:t>This Greek form Iēsous became widely accepted in early Christian communities because Greek was the common language of the Eastern Mediterranean.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689</Words>
  <Application>Microsoft Macintosh PowerPoint</Application>
  <PresentationFormat>On-screen Show (16:9)</PresentationFormat>
  <Paragraphs>25</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Mwangelwa Mwangelwa</cp:lastModifiedBy>
  <cp:revision>2</cp:revision>
  <dcterms:created xsi:type="dcterms:W3CDTF">2013-01-27T09:14:16Z</dcterms:created>
  <dcterms:modified xsi:type="dcterms:W3CDTF">2026-02-20T16:32:41Z</dcterms:modified>
  <cp:category/>
</cp:coreProperties>
</file>